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&#1053;&#1072;&#1091;&#1082;&#1072;%20&#1053;&#1045;&#1054;%20&#1040;&#1089;&#1092;&#1080;&#1082;&#1089;&#1080;&#1103;%20&#1085;&#1077;&#1076;&#1086;&#1085;&#1086;&#1096;&#1077;&#1085;\19-04-2020_17-41-36\&#1051;&#1080;&#1089;&#1090;%20Microsoft%20Excel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Перинатальные факторы риска </a:t>
            </a:r>
          </a:p>
        </c:rich>
      </c:tx>
      <c:layout>
        <c:manualLayout>
          <c:xMode val="edge"/>
          <c:yMode val="edge"/>
          <c:x val="0.14714846321461925"/>
          <c:y val="7.0906270773321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6210540491631492E-2"/>
          <c:y val="0.13676450511945393"/>
          <c:w val="0.61980413859277783"/>
          <c:h val="0.7374378543978932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Лист1!$I$1</c:f>
              <c:strCache>
                <c:ptCount val="1"/>
                <c:pt idx="0">
                  <c:v> Группа детей с РДС n=428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Лист1!$H$2:$H$16</c:f>
              <c:strCache>
                <c:ptCount val="15"/>
                <c:pt idx="2">
                  <c:v>НМПК</c:v>
                </c:pt>
                <c:pt idx="3">
                  <c:v>Рубец на матке</c:v>
                </c:pt>
                <c:pt idx="4">
                  <c:v>Преждевр. разрыв плодных оболочек</c:v>
                </c:pt>
                <c:pt idx="5">
                  <c:v>Преждевр. отслойка </c:v>
                </c:pt>
                <c:pt idx="6">
                  <c:v>Низкая плацентация</c:v>
                </c:pt>
                <c:pt idx="7">
                  <c:v>ИЦН</c:v>
                </c:pt>
                <c:pt idx="8">
                  <c:v>Преэклампсия</c:v>
                </c:pt>
                <c:pt idx="9">
                  <c:v>АГ</c:v>
                </c:pt>
                <c:pt idx="10">
                  <c:v>Маловодие</c:v>
                </c:pt>
                <c:pt idx="11">
                  <c:v>ЗВУР</c:v>
                </c:pt>
                <c:pt idx="12">
                  <c:v>Носитель  ВУИ</c:v>
                </c:pt>
                <c:pt idx="13">
                  <c:v>Анемия</c:v>
                </c:pt>
                <c:pt idx="14">
                  <c:v>Хр. пиелонефрит.</c:v>
                </c:pt>
              </c:strCache>
            </c:strRef>
          </c:cat>
          <c:val>
            <c:numRef>
              <c:f>Лист1!$I$2:$I$16</c:f>
              <c:numCache>
                <c:formatCode>General</c:formatCode>
                <c:ptCount val="15"/>
                <c:pt idx="0">
                  <c:v>0</c:v>
                </c:pt>
                <c:pt idx="2" formatCode="#;#;0">
                  <c:v>-17.7</c:v>
                </c:pt>
                <c:pt idx="3" formatCode="#;#;0">
                  <c:v>-17.100000000000001</c:v>
                </c:pt>
                <c:pt idx="4" formatCode="#;#;0">
                  <c:v>-28</c:v>
                </c:pt>
                <c:pt idx="5" formatCode="#;#;0">
                  <c:v>-8.6</c:v>
                </c:pt>
                <c:pt idx="6" formatCode="#;#;0">
                  <c:v>-6.3</c:v>
                </c:pt>
                <c:pt idx="7" formatCode="#;#;0">
                  <c:v>-12.6</c:v>
                </c:pt>
                <c:pt idx="8" formatCode="#;#;0">
                  <c:v>-20</c:v>
                </c:pt>
                <c:pt idx="9" formatCode="#;#;0">
                  <c:v>-13.1</c:v>
                </c:pt>
                <c:pt idx="10" formatCode="#;#;0">
                  <c:v>-5.6</c:v>
                </c:pt>
                <c:pt idx="11" formatCode="#;#;0">
                  <c:v>-12.6</c:v>
                </c:pt>
                <c:pt idx="12" formatCode="#;#;0">
                  <c:v>-9.8000000000000007</c:v>
                </c:pt>
                <c:pt idx="13" formatCode="#;#;0">
                  <c:v>-35.700000000000003</c:v>
                </c:pt>
                <c:pt idx="14" formatCode="#;#;0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F-4C6A-94D9-98FDC78EB042}"/>
            </c:ext>
          </c:extLst>
        </c:ser>
        <c:ser>
          <c:idx val="1"/>
          <c:order val="1"/>
          <c:tx>
            <c:strRef>
              <c:f>Лист1!$J$1</c:f>
              <c:strCache>
                <c:ptCount val="1"/>
                <c:pt idx="0">
                  <c:v>Группа детей с асфиксией  n=49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Лист1!$H$2:$H$16</c:f>
              <c:strCache>
                <c:ptCount val="15"/>
                <c:pt idx="2">
                  <c:v>НМПК</c:v>
                </c:pt>
                <c:pt idx="3">
                  <c:v>Рубец на матке</c:v>
                </c:pt>
                <c:pt idx="4">
                  <c:v>Преждевр. разрыв плодных оболочек</c:v>
                </c:pt>
                <c:pt idx="5">
                  <c:v>Преждевр. отслойка </c:v>
                </c:pt>
                <c:pt idx="6">
                  <c:v>Низкая плацентация</c:v>
                </c:pt>
                <c:pt idx="7">
                  <c:v>ИЦН</c:v>
                </c:pt>
                <c:pt idx="8">
                  <c:v>Преэклампсия</c:v>
                </c:pt>
                <c:pt idx="9">
                  <c:v>АГ</c:v>
                </c:pt>
                <c:pt idx="10">
                  <c:v>Маловодие</c:v>
                </c:pt>
                <c:pt idx="11">
                  <c:v>ЗВУР</c:v>
                </c:pt>
                <c:pt idx="12">
                  <c:v>Носитель  ВУИ</c:v>
                </c:pt>
                <c:pt idx="13">
                  <c:v>Анемия</c:v>
                </c:pt>
                <c:pt idx="14">
                  <c:v>Хр. пиелонефрит.</c:v>
                </c:pt>
              </c:strCache>
            </c:strRef>
          </c:cat>
          <c:val>
            <c:numRef>
              <c:f>Лист1!$J$2:$J$16</c:f>
              <c:numCache>
                <c:formatCode>General</c:formatCode>
                <c:ptCount val="15"/>
                <c:pt idx="2">
                  <c:v>30.6</c:v>
                </c:pt>
                <c:pt idx="3">
                  <c:v>26.5</c:v>
                </c:pt>
                <c:pt idx="4">
                  <c:v>28.6</c:v>
                </c:pt>
                <c:pt idx="5">
                  <c:v>18.399999999999999</c:v>
                </c:pt>
                <c:pt idx="6">
                  <c:v>14.3</c:v>
                </c:pt>
                <c:pt idx="7">
                  <c:v>26.5</c:v>
                </c:pt>
                <c:pt idx="8">
                  <c:v>28.6</c:v>
                </c:pt>
                <c:pt idx="9">
                  <c:v>36.700000000000003</c:v>
                </c:pt>
                <c:pt idx="10">
                  <c:v>28</c:v>
                </c:pt>
                <c:pt idx="11">
                  <c:v>26.5</c:v>
                </c:pt>
                <c:pt idx="12">
                  <c:v>49</c:v>
                </c:pt>
                <c:pt idx="13">
                  <c:v>61.2</c:v>
                </c:pt>
                <c:pt idx="14">
                  <c:v>38.800000000000004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F-4C6A-94D9-98FDC78EB0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0247552"/>
        <c:axId val="70249088"/>
      </c:barChart>
      <c:catAx>
        <c:axId val="7024755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49088"/>
        <c:crosses val="max"/>
        <c:auto val="1"/>
        <c:lblAlgn val="ctr"/>
        <c:lblOffset val="100"/>
        <c:noMultiLvlLbl val="0"/>
      </c:catAx>
      <c:valAx>
        <c:axId val="7024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24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7E2F2-BFE0-4C38-B9A0-A33601351CE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719CF0-9A27-4D5A-AA2C-70B016D47A21}" type="pres">
      <dgm:prSet presAssocID="{6417E2F2-BFE0-4C38-B9A0-A33601351CE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CB664E37-44A8-46C1-ADE5-8D274CA24DD4}" type="presOf" srcId="{6417E2F2-BFE0-4C38-B9A0-A33601351CED}" destId="{CA719CF0-9A27-4D5A-AA2C-70B016D47A2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5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92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79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2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73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4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5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6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66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8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6A06-A6C8-4DBD-88E9-E3D9D24FEC6E}" type="datetimeFigureOut">
              <a:rPr lang="ru-RU" smtClean="0"/>
              <a:t>24.03.2023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35A6-53BA-4517-8C49-8F3541D40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723532"/>
              </p:ext>
            </p:extLst>
          </p:nvPr>
        </p:nvGraphicFramePr>
        <p:xfrm>
          <a:off x="6777421" y="187945"/>
          <a:ext cx="4839884" cy="780606"/>
        </p:xfrm>
        <a:graphic>
          <a:graphicData uri="http://schemas.openxmlformats.org/drawingml/2006/table">
            <a:tbl>
              <a:tblPr firstRow="1" firstCol="1" bandRow="1"/>
              <a:tblGrid>
                <a:gridCol w="4839884">
                  <a:extLst>
                    <a:ext uri="{9D8B030D-6E8A-4147-A177-3AD203B41FA5}">
                      <a16:colId xmlns:a16="http://schemas.microsoft.com/office/drawing/2014/main" val="1783217141"/>
                    </a:ext>
                  </a:extLst>
                </a:gridCol>
              </a:tblGrid>
              <a:tr h="725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cap="all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cap="all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</a:t>
                      </a:r>
                      <a:r>
                        <a:rPr lang="ru-RU" sz="1200" b="1" cap="all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«НАУЧНЫЙ ЦЕНТР АКУШЕРСТВА, ГИНЕКОЛОГИИ И ПЕРИНАТОЛОГИИ»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685354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065" y="-71543"/>
            <a:ext cx="1240418" cy="1267097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39440" y="923411"/>
            <a:ext cx="11539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риска асфиксии у детей с ЭНМТ и ОНМТ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1">
            <a:extLst>
              <a:ext uri="{FF2B5EF4-FFF2-40B4-BE49-F238E27FC236}">
                <a16:creationId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565626" y="1438563"/>
            <a:ext cx="2956105" cy="46926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</a:t>
            </a:r>
            <a:endParaRPr lang="en-US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375557216"/>
              </p:ext>
            </p:extLst>
          </p:nvPr>
        </p:nvGraphicFramePr>
        <p:xfrm>
          <a:off x="139440" y="2373634"/>
          <a:ext cx="4541742" cy="2327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101392" y="1466779"/>
            <a:ext cx="4044354" cy="44105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методы исследования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23955" y="2006414"/>
            <a:ext cx="4158606" cy="2944170"/>
          </a:xfrm>
          <a:prstGeom prst="round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ретроспективный анализ историй развития недоношенных новорожденных. Работа проводилась за период с  января 2019 года по декабрь 2019 года на базе городского перинатального центра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г.Алматы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Клиническое исследование включало обследование и лечение детей находившихся в ОРИТН детей с диагнозами респираторный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дистресс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-синдром (РДС), асфиксия. Обследование включало анализ  состояния здоровья 477 недоношенных детей. Использованы данные мировых статистических  отчетов, изучения первичной медицинской документации «История развития новорожденного» и «Истории родов». Результаты вносились в таблицу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EXCEL ХР, с указанием необходимых параметров исследования. 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7475621" y="5541578"/>
            <a:ext cx="4716379" cy="1287642"/>
          </a:xfrm>
          <a:prstGeom prst="flowChartProcess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неонатолог,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К.м.н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доцент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 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им.С.Д.Асфендиярова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Байгазиева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Г.Ж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 неонатолог: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Жексембиева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А.Д.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Резидент- неонатолог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НЦАГиП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</a:p>
          <a:p>
            <a:pPr algn="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Аскарова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6755" y="1961953"/>
            <a:ext cx="3633849" cy="200099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Асфиксия при рождении является пятой по величине причиной детской смертности в возрасте до 5 лет (8,5%), это два случая на 1000 рождений, после пневмонии, диареи, неонатальных инфекций и осложнений преждевременных родов. Вычислено, что около 23% всех случаев смерти новорожденных вызваны асфиксией при рождении, 15-20% умирают в неонатальном периоде, и у 25% выживших в последующем отмечается неврологический дефицит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6754" y="4523874"/>
            <a:ext cx="3633849" cy="230534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ыло проанализировано 477 историй развития  новорожденных, родившихся в период с января по декабрь 2019 года. Из 477 детей  в 428 случаях выставлен клинический диагноз РДС в структуре основного и сопутствующего заболевания, у 49 детей  выставлен диагноз « асфиксия при рождении». Можно сделать вывод что,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родоразрешение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обеих исследуемых группах чаще проводилось оперативным путем: при асфиксии – 75,5%, при РДС – 67,1%. По гендерному признаку дети разделились в равной степени в обеих группах.</a:t>
            </a:r>
            <a:endParaRPr lang="ru-RU" sz="1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65626" y="4032937"/>
            <a:ext cx="2968874" cy="436816"/>
          </a:xfrm>
          <a:prstGeom prst="rect">
            <a:avLst/>
          </a:prstGeom>
          <a:solidFill>
            <a:schemeClr val="accent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их обсуждение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3381" y="238841"/>
            <a:ext cx="4219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200" b="1" cap="all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«аКУШЕРЛІк, ГИНЕКОЛОГИЯ ЖӘНЕ ПЕРИНАТОЛОГИЯ ҒЫЛЫМИ ОРТАЛЫҒЫ» акционерлі қоғамы</a:t>
            </a:r>
            <a:endParaRPr lang="ru-RU" sz="1200" dirty="0"/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B3E7E82B-ED8A-4C8E-B733-F37A2C7A1E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860041"/>
              </p:ext>
            </p:extLst>
          </p:nvPr>
        </p:nvGraphicFramePr>
        <p:xfrm>
          <a:off x="8219376" y="1332416"/>
          <a:ext cx="3915592" cy="4209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01392" y="5068350"/>
            <a:ext cx="3317198" cy="17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299</Words>
  <Application>Microsoft Office PowerPoint</Application>
  <PresentationFormat>Широкоэкранный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2023-03-19T19:11:33Z</dcterms:created>
  <dcterms:modified xsi:type="dcterms:W3CDTF">2023-03-24T13:20:36Z</dcterms:modified>
</cp:coreProperties>
</file>